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07" autoAdjust="0"/>
  </p:normalViewPr>
  <p:slideViewPr>
    <p:cSldViewPr>
      <p:cViewPr varScale="1">
        <p:scale>
          <a:sx n="58" d="100"/>
          <a:sy n="58" d="100"/>
        </p:scale>
        <p:origin x="145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Gait Deviations </a:t>
            </a:r>
            <a:endParaRPr lang="en-IN" dirty="0"/>
          </a:p>
        </p:txBody>
      </p:sp>
      <p:sp>
        <p:nvSpPr>
          <p:cNvPr id="3" name="Subtitle 2"/>
          <p:cNvSpPr>
            <a:spLocks noGrp="1"/>
          </p:cNvSpPr>
          <p:nvPr>
            <p:ph type="subTitle" idx="1"/>
          </p:nvPr>
        </p:nvSpPr>
        <p:spPr>
          <a:xfrm>
            <a:off x="2627784" y="4725144"/>
            <a:ext cx="6400800" cy="1752600"/>
          </a:xfrm>
        </p:spPr>
        <p:txBody>
          <a:bodyPr>
            <a:normAutofit/>
          </a:bodyPr>
          <a:lstStyle/>
          <a:p>
            <a:pPr>
              <a:lnSpc>
                <a:spcPct val="120000"/>
              </a:lnSpc>
            </a:pPr>
            <a:r>
              <a:rPr lang="en-US" sz="2000" b="1" dirty="0">
                <a:solidFill>
                  <a:schemeClr val="tx1"/>
                </a:solidFill>
                <a:latin typeface="Times New Roman" panose="02020603050405020304" pitchFamily="18" charset="0"/>
                <a:cs typeface="Times New Roman" panose="02020603050405020304" pitchFamily="18" charset="0"/>
              </a:rPr>
              <a:t>Dr. </a:t>
            </a:r>
            <a:r>
              <a:rPr lang="en-US" sz="2000" b="1" dirty="0" err="1">
                <a:solidFill>
                  <a:schemeClr val="tx1"/>
                </a:solidFill>
                <a:latin typeface="Times New Roman" panose="02020603050405020304" pitchFamily="18" charset="0"/>
                <a:cs typeface="Times New Roman" panose="02020603050405020304" pitchFamily="18" charset="0"/>
              </a:rPr>
              <a:t>Sanket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Mungikar</a:t>
            </a:r>
            <a:r>
              <a:rPr lang="en-US" sz="2000" b="1" dirty="0">
                <a:solidFill>
                  <a:schemeClr val="tx1"/>
                </a:solidFill>
                <a:latin typeface="Times New Roman" panose="02020603050405020304" pitchFamily="18" charset="0"/>
                <a:cs typeface="Times New Roman" panose="02020603050405020304" pitchFamily="18" charset="0"/>
              </a:rPr>
              <a:t> </a:t>
            </a:r>
          </a:p>
          <a:p>
            <a:pPr>
              <a:lnSpc>
                <a:spcPct val="120000"/>
              </a:lnSpc>
            </a:pPr>
            <a:r>
              <a:rPr lang="en-US" sz="2000" b="1" dirty="0">
                <a:solidFill>
                  <a:schemeClr val="tx1"/>
                </a:solidFill>
                <a:latin typeface="Times New Roman" panose="02020603050405020304" pitchFamily="18" charset="0"/>
                <a:cs typeface="Times New Roman" panose="02020603050405020304" pitchFamily="18" charset="0"/>
              </a:rPr>
              <a:t>Dept Of Musculoskeletal Physiotherapy</a:t>
            </a:r>
          </a:p>
          <a:p>
            <a:r>
              <a:rPr lang="en-IN" sz="2000" b="1" dirty="0">
                <a:solidFill>
                  <a:schemeClr val="tx1"/>
                </a:solidFill>
                <a:latin typeface="Times New Roman" panose="02020603050405020304" pitchFamily="18" charset="0"/>
                <a:cs typeface="Times New Roman" panose="02020603050405020304" pitchFamily="18" charset="0"/>
              </a:rPr>
              <a:t>MGM Institute Of Physiotherapy</a:t>
            </a:r>
          </a:p>
          <a:p>
            <a:r>
              <a:rPr lang="en-IN" sz="2000" b="1" dirty="0" err="1">
                <a:solidFill>
                  <a:schemeClr val="tx1"/>
                </a:solidFill>
                <a:latin typeface="Times New Roman" panose="02020603050405020304" pitchFamily="18" charset="0"/>
                <a:cs typeface="Times New Roman" panose="02020603050405020304" pitchFamily="18" charset="0"/>
              </a:rPr>
              <a:t>Chh.Sambhajinagar</a:t>
            </a:r>
            <a:endParaRPr lang="en-IN" sz="2000" b="1" dirty="0">
              <a:solidFill>
                <a:schemeClr val="tx1"/>
              </a:solidFill>
              <a:latin typeface="Times New Roman" panose="02020603050405020304" pitchFamily="18" charset="0"/>
              <a:cs typeface="Times New Roman" panose="02020603050405020304" pitchFamily="18" charset="0"/>
            </a:endParaRPr>
          </a:p>
          <a:p>
            <a:endParaRPr lang="en-I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Gluteus Medius weakness gait </a:t>
            </a:r>
            <a:endParaRPr lang="en-IN" dirty="0"/>
          </a:p>
        </p:txBody>
      </p:sp>
      <p:pic>
        <p:nvPicPr>
          <p:cNvPr id="4" name="Picture 5" descr="C:\Users\admin\Desktop\download (1).jpg"/>
          <p:cNvPicPr>
            <a:picLocks noGrp="1" noChangeAspect="1" noChangeArrowheads="1"/>
          </p:cNvPicPr>
          <p:nvPr>
            <p:ph idx="1"/>
          </p:nvPr>
        </p:nvPicPr>
        <p:blipFill>
          <a:blip r:embed="rId2"/>
          <a:srcRect/>
          <a:stretch>
            <a:fillRect/>
          </a:stretch>
        </p:blipFill>
        <p:spPr bwMode="auto">
          <a:xfrm>
            <a:off x="1676400" y="1600200"/>
            <a:ext cx="6324600" cy="47244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931C-1C30-4D7B-BB58-5BF3C211CF05}"/>
              </a:ext>
            </a:extLst>
          </p:cNvPr>
          <p:cNvSpPr>
            <a:spLocks noGrp="1"/>
          </p:cNvSpPr>
          <p:nvPr>
            <p:ph type="title"/>
          </p:nvPr>
        </p:nvSpPr>
        <p:spPr/>
        <p:txBody>
          <a:bodyPr/>
          <a:lstStyle/>
          <a:p>
            <a:r>
              <a:rPr lang="en-US" dirty="0"/>
              <a:t>Parkinson's gait </a:t>
            </a:r>
            <a:endParaRPr lang="en-IN" dirty="0"/>
          </a:p>
        </p:txBody>
      </p:sp>
      <p:pic>
        <p:nvPicPr>
          <p:cNvPr id="5" name="Content Placeholder 4">
            <a:extLst>
              <a:ext uri="{FF2B5EF4-FFF2-40B4-BE49-F238E27FC236}">
                <a16:creationId xmlns:a16="http://schemas.microsoft.com/office/drawing/2014/main" id="{57321889-BB04-44DA-85AF-9814371BF4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600200"/>
            <a:ext cx="7467600" cy="4983162"/>
          </a:xfrm>
        </p:spPr>
      </p:pic>
    </p:spTree>
    <p:extLst>
      <p:ext uri="{BB962C8B-B14F-4D97-AF65-F5344CB8AC3E}">
        <p14:creationId xmlns:p14="http://schemas.microsoft.com/office/powerpoint/2010/main" val="2621393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40D20-BD57-4D65-ADE2-4F861A1F02A3}"/>
              </a:ext>
            </a:extLst>
          </p:cNvPr>
          <p:cNvSpPr>
            <a:spLocks noGrp="1"/>
          </p:cNvSpPr>
          <p:nvPr>
            <p:ph type="title"/>
          </p:nvPr>
        </p:nvSpPr>
        <p:spPr/>
        <p:txBody>
          <a:bodyPr/>
          <a:lstStyle/>
          <a:p>
            <a:r>
              <a:rPr lang="en-US" dirty="0"/>
              <a:t>Hemiplegic gait </a:t>
            </a:r>
            <a:endParaRPr lang="en-IN" dirty="0"/>
          </a:p>
        </p:txBody>
      </p:sp>
      <p:pic>
        <p:nvPicPr>
          <p:cNvPr id="12" name="Content Placeholder 11">
            <a:extLst>
              <a:ext uri="{FF2B5EF4-FFF2-40B4-BE49-F238E27FC236}">
                <a16:creationId xmlns:a16="http://schemas.microsoft.com/office/drawing/2014/main" id="{5048705E-46A0-4F08-A7CF-D1F50D788B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00200"/>
            <a:ext cx="8001000" cy="4983161"/>
          </a:xfrm>
        </p:spPr>
      </p:pic>
    </p:spTree>
    <p:extLst>
      <p:ext uri="{BB962C8B-B14F-4D97-AF65-F5344CB8AC3E}">
        <p14:creationId xmlns:p14="http://schemas.microsoft.com/office/powerpoint/2010/main" val="2739204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6AF6-6B9C-4C8E-A205-FDBBA21F5A21}"/>
              </a:ext>
            </a:extLst>
          </p:cNvPr>
          <p:cNvSpPr>
            <a:spLocks noGrp="1"/>
          </p:cNvSpPr>
          <p:nvPr>
            <p:ph type="title"/>
          </p:nvPr>
        </p:nvSpPr>
        <p:spPr/>
        <p:txBody>
          <a:bodyPr/>
          <a:lstStyle/>
          <a:p>
            <a:r>
              <a:rPr lang="en-US" dirty="0"/>
              <a:t>Contracture gait </a:t>
            </a:r>
            <a:endParaRPr lang="en-IN" dirty="0"/>
          </a:p>
        </p:txBody>
      </p:sp>
      <p:pic>
        <p:nvPicPr>
          <p:cNvPr id="5" name="Content Placeholder 4">
            <a:extLst>
              <a:ext uri="{FF2B5EF4-FFF2-40B4-BE49-F238E27FC236}">
                <a16:creationId xmlns:a16="http://schemas.microsoft.com/office/drawing/2014/main" id="{C826ABAD-4911-4BA4-B82B-FADCC757A0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417638"/>
            <a:ext cx="8763000" cy="5059362"/>
          </a:xfrm>
        </p:spPr>
      </p:pic>
    </p:spTree>
    <p:extLst>
      <p:ext uri="{BB962C8B-B14F-4D97-AF65-F5344CB8AC3E}">
        <p14:creationId xmlns:p14="http://schemas.microsoft.com/office/powerpoint/2010/main" val="501966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5F3D-464A-41FD-A3DD-6ED4295A36C9}"/>
              </a:ext>
            </a:extLst>
          </p:cNvPr>
          <p:cNvSpPr>
            <a:spLocks noGrp="1"/>
          </p:cNvSpPr>
          <p:nvPr>
            <p:ph type="title"/>
          </p:nvPr>
        </p:nvSpPr>
        <p:spPr/>
        <p:txBody>
          <a:bodyPr/>
          <a:lstStyle/>
          <a:p>
            <a:r>
              <a:rPr lang="en-US" dirty="0"/>
              <a:t>Gluteus maximus gait </a:t>
            </a:r>
            <a:endParaRPr lang="en-IN" dirty="0"/>
          </a:p>
        </p:txBody>
      </p:sp>
      <p:pic>
        <p:nvPicPr>
          <p:cNvPr id="4" name="Content Placeholder 3">
            <a:extLst>
              <a:ext uri="{FF2B5EF4-FFF2-40B4-BE49-F238E27FC236}">
                <a16:creationId xmlns:a16="http://schemas.microsoft.com/office/drawing/2014/main" id="{F1B901D9-9C0D-46FB-8CAB-08896BD0416F}"/>
              </a:ext>
            </a:extLst>
          </p:cNvPr>
          <p:cNvPicPr>
            <a:picLocks noGrp="1" noChangeAspect="1"/>
          </p:cNvPicPr>
          <p:nvPr>
            <p:ph idx="1"/>
          </p:nvPr>
        </p:nvPicPr>
        <p:blipFill>
          <a:blip r:embed="rId2"/>
          <a:stretch>
            <a:fillRect/>
          </a:stretch>
        </p:blipFill>
        <p:spPr>
          <a:xfrm>
            <a:off x="579402" y="1143001"/>
            <a:ext cx="3870678" cy="4953000"/>
          </a:xfrm>
          <a:prstGeom prst="rect">
            <a:avLst/>
          </a:prstGeom>
        </p:spPr>
      </p:pic>
      <p:pic>
        <p:nvPicPr>
          <p:cNvPr id="6" name="Picture 5">
            <a:extLst>
              <a:ext uri="{FF2B5EF4-FFF2-40B4-BE49-F238E27FC236}">
                <a16:creationId xmlns:a16="http://schemas.microsoft.com/office/drawing/2014/main" id="{A5863F4F-C371-4BD3-B03E-791D88943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143000"/>
            <a:ext cx="4419600" cy="4876800"/>
          </a:xfrm>
          <a:prstGeom prst="rect">
            <a:avLst/>
          </a:prstGeom>
        </p:spPr>
      </p:pic>
    </p:spTree>
    <p:extLst>
      <p:ext uri="{BB962C8B-B14F-4D97-AF65-F5344CB8AC3E}">
        <p14:creationId xmlns:p14="http://schemas.microsoft.com/office/powerpoint/2010/main" val="1044637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IN"/>
              <a:t>THANK YOU </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a:t> </a:t>
            </a:r>
            <a:r>
              <a:rPr lang="en-US" sz="3600" dirty="0"/>
              <a:t>Abnormal gait</a:t>
            </a:r>
            <a:endParaRPr lang="en-IN" sz="3600" dirty="0"/>
          </a:p>
        </p:txBody>
      </p:sp>
      <p:sp>
        <p:nvSpPr>
          <p:cNvPr id="3" name="Content Placeholder 2"/>
          <p:cNvSpPr>
            <a:spLocks noGrp="1"/>
          </p:cNvSpPr>
          <p:nvPr>
            <p:ph idx="1"/>
          </p:nvPr>
        </p:nvSpPr>
        <p:spPr>
          <a:xfrm>
            <a:off x="457200" y="1066800"/>
            <a:ext cx="8229600" cy="5486400"/>
          </a:xfrm>
        </p:spPr>
        <p:txBody>
          <a:bodyPr>
            <a:normAutofit lnSpcReduction="10000"/>
          </a:bodyPr>
          <a:lstStyle/>
          <a:p>
            <a:r>
              <a:rPr lang="en-US" sz="2400" dirty="0"/>
              <a:t>Abnormal gait or gait deviations occurs because of three  reasons :</a:t>
            </a:r>
          </a:p>
          <a:p>
            <a:pPr>
              <a:buNone/>
            </a:pPr>
            <a:r>
              <a:rPr lang="en-US" sz="1600" dirty="0"/>
              <a:t>1.Pathology or injury in </a:t>
            </a:r>
            <a:r>
              <a:rPr lang="en-US" sz="1600" b="1" dirty="0"/>
              <a:t>specific joint </a:t>
            </a:r>
            <a:r>
              <a:rPr lang="en-US" sz="1600" dirty="0"/>
              <a:t>.</a:t>
            </a:r>
          </a:p>
          <a:p>
            <a:pPr>
              <a:buNone/>
            </a:pPr>
            <a:r>
              <a:rPr lang="en-US" sz="1600" dirty="0"/>
              <a:t>2.</a:t>
            </a:r>
            <a:r>
              <a:rPr lang="en-US" sz="1600" b="1" dirty="0"/>
              <a:t>Compensation </a:t>
            </a:r>
            <a:r>
              <a:rPr lang="en-US" sz="1600" dirty="0"/>
              <a:t>for injury and pathology .</a:t>
            </a:r>
          </a:p>
          <a:p>
            <a:pPr>
              <a:buNone/>
            </a:pPr>
            <a:r>
              <a:rPr lang="en-US" sz="1600" dirty="0"/>
              <a:t>3.Finally occurs as compensation injury or pathology on </a:t>
            </a:r>
            <a:r>
              <a:rPr lang="en-US" sz="1600" b="1" dirty="0"/>
              <a:t>opposite side ,</a:t>
            </a:r>
          </a:p>
          <a:p>
            <a:pPr>
              <a:buNone/>
            </a:pPr>
            <a:r>
              <a:rPr lang="en-US" sz="1600" b="1" dirty="0"/>
              <a:t>Abnormal Gaits :</a:t>
            </a:r>
          </a:p>
          <a:p>
            <a:pPr>
              <a:buNone/>
            </a:pPr>
            <a:r>
              <a:rPr lang="en-US" sz="1600" dirty="0"/>
              <a:t>1.Antalgic gait .</a:t>
            </a:r>
          </a:p>
          <a:p>
            <a:pPr>
              <a:buNone/>
            </a:pPr>
            <a:r>
              <a:rPr lang="en-US" sz="1600" dirty="0"/>
              <a:t>2.Arthrogenic gait .</a:t>
            </a:r>
          </a:p>
          <a:p>
            <a:pPr>
              <a:buNone/>
            </a:pPr>
            <a:r>
              <a:rPr lang="en-US" sz="1600" dirty="0"/>
              <a:t>3.Ataxic gait.</a:t>
            </a:r>
          </a:p>
          <a:p>
            <a:pPr>
              <a:buNone/>
            </a:pPr>
            <a:r>
              <a:rPr lang="en-US" sz="1600" dirty="0"/>
              <a:t>4.Contracture gait.</a:t>
            </a:r>
          </a:p>
          <a:p>
            <a:pPr>
              <a:buNone/>
            </a:pPr>
            <a:r>
              <a:rPr lang="en-US" sz="1600" dirty="0"/>
              <a:t>5.Equinus gait .</a:t>
            </a:r>
          </a:p>
          <a:p>
            <a:pPr>
              <a:buNone/>
            </a:pPr>
            <a:r>
              <a:rPr lang="en-US" sz="1600" dirty="0"/>
              <a:t>6.Gluteus </a:t>
            </a:r>
            <a:r>
              <a:rPr lang="en-US" sz="1600" dirty="0" err="1"/>
              <a:t>maximus</a:t>
            </a:r>
            <a:r>
              <a:rPr lang="en-US" sz="1600" dirty="0"/>
              <a:t> gait.</a:t>
            </a:r>
          </a:p>
          <a:p>
            <a:pPr>
              <a:buNone/>
            </a:pPr>
            <a:r>
              <a:rPr lang="en-US" sz="1600" dirty="0"/>
              <a:t>7.Gluteus </a:t>
            </a:r>
            <a:r>
              <a:rPr lang="en-US" sz="1600" dirty="0" err="1"/>
              <a:t>medius</a:t>
            </a:r>
            <a:r>
              <a:rPr lang="en-US" sz="1600" dirty="0"/>
              <a:t> gait .</a:t>
            </a:r>
          </a:p>
          <a:p>
            <a:pPr>
              <a:buNone/>
            </a:pPr>
            <a:r>
              <a:rPr lang="en-US" sz="1600" dirty="0"/>
              <a:t>8.Hemiplegic gait .</a:t>
            </a:r>
          </a:p>
          <a:p>
            <a:pPr>
              <a:buNone/>
            </a:pPr>
            <a:r>
              <a:rPr lang="en-US" sz="1600" dirty="0"/>
              <a:t>9.Parkinsons gait .</a:t>
            </a:r>
          </a:p>
          <a:p>
            <a:pPr>
              <a:buNone/>
            </a:pPr>
            <a:r>
              <a:rPr lang="en-US" sz="1600" dirty="0"/>
              <a:t>10.Drop foot gait.</a:t>
            </a:r>
          </a:p>
          <a:p>
            <a:pPr>
              <a:buNone/>
            </a:pPr>
            <a:r>
              <a:rPr lang="en-US" sz="1600" dirty="0"/>
              <a:t>11.Scissors gait .</a:t>
            </a:r>
          </a:p>
          <a:p>
            <a:pPr>
              <a:buNone/>
            </a:pPr>
            <a:r>
              <a:rPr lang="en-US" sz="1600" dirty="0"/>
              <a:t>12.Quariceps avoidance gait.</a:t>
            </a:r>
          </a:p>
          <a:p>
            <a:pPr>
              <a:buNone/>
            </a:pPr>
            <a:endParaRPr lang="en-US" sz="1600" dirty="0"/>
          </a:p>
          <a:p>
            <a:pPr>
              <a:buNone/>
            </a:pPr>
            <a:endParaRPr lang="en-IN"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a:buNone/>
            </a:pPr>
            <a:r>
              <a:rPr lang="en-US" sz="1600" b="1" dirty="0" err="1"/>
              <a:t>Antalgic</a:t>
            </a:r>
            <a:r>
              <a:rPr lang="en-US" sz="1600" b="1" dirty="0"/>
              <a:t> gait </a:t>
            </a:r>
            <a:r>
              <a:rPr lang="en-US" sz="1600" dirty="0"/>
              <a:t>:</a:t>
            </a:r>
          </a:p>
          <a:p>
            <a:r>
              <a:rPr lang="en-US" sz="1600" dirty="0"/>
              <a:t>It is self protective and because of injury to the Pelvic and </a:t>
            </a:r>
            <a:r>
              <a:rPr lang="en-US" sz="1600" dirty="0" err="1"/>
              <a:t>Knee,Ankle</a:t>
            </a:r>
            <a:r>
              <a:rPr lang="en-US" sz="1600" dirty="0"/>
              <a:t> ,the stance phase on affected leg is shorter than non affected </a:t>
            </a:r>
            <a:r>
              <a:rPr lang="en-US" sz="1600" dirty="0" err="1"/>
              <a:t>leg.and</a:t>
            </a:r>
            <a:r>
              <a:rPr lang="en-US" sz="1600" dirty="0"/>
              <a:t> the swing phase of uninvolved leg is decreased .result in shorter step length on uninvolved side ,decreased </a:t>
            </a:r>
            <a:r>
              <a:rPr lang="en-US" sz="1600" b="1" dirty="0"/>
              <a:t>walking velocity and cadence .</a:t>
            </a:r>
          </a:p>
          <a:p>
            <a:pPr>
              <a:buNone/>
            </a:pPr>
            <a:r>
              <a:rPr lang="en-US" sz="1600" b="1" dirty="0" err="1"/>
              <a:t>Arthrogenic</a:t>
            </a:r>
            <a:r>
              <a:rPr lang="en-US" sz="1600" b="1" dirty="0"/>
              <a:t> gait </a:t>
            </a:r>
            <a:r>
              <a:rPr lang="en-US" sz="1600" dirty="0"/>
              <a:t>:</a:t>
            </a:r>
          </a:p>
          <a:p>
            <a:r>
              <a:rPr lang="en-US" sz="1600" dirty="0"/>
              <a:t>This gait results from stiffness or laxity or deformity may be painful or pain free .if the knees or hip is fused ,the pelvis may be elevated by exaggerated planter flexion of opposite ankle and circumduction of stiff leg to provide toe </a:t>
            </a:r>
            <a:r>
              <a:rPr lang="en-US" sz="1600" dirty="0" err="1"/>
              <a:t>clearance.the</a:t>
            </a:r>
            <a:r>
              <a:rPr lang="en-US" sz="1600" dirty="0"/>
              <a:t> patient with this gait lifts entire leg than normal for ground clearance .</a:t>
            </a:r>
          </a:p>
          <a:p>
            <a:pPr>
              <a:buNone/>
            </a:pPr>
            <a:r>
              <a:rPr lang="en-US" sz="1600" b="1" dirty="0"/>
              <a:t>Ataxic gait </a:t>
            </a:r>
            <a:r>
              <a:rPr lang="en-US" sz="1600" dirty="0"/>
              <a:t>:</a:t>
            </a:r>
          </a:p>
          <a:p>
            <a:r>
              <a:rPr lang="en-US" sz="1600" dirty="0"/>
              <a:t>If the patient has poor sensation or lack muscle coordination ,there is tendency towards poor balance and broad base .gait of </a:t>
            </a:r>
            <a:r>
              <a:rPr lang="en-US" sz="1600" dirty="0" err="1"/>
              <a:t>cerebellar</a:t>
            </a:r>
            <a:r>
              <a:rPr lang="en-US" sz="1600" dirty="0"/>
              <a:t> Ataxia patients includes lurch or stagger ,all movements are exaggerated .their foot slap the ground .patient watches foot while walking ,resulting gait is irregular and jerky.</a:t>
            </a:r>
          </a:p>
          <a:p>
            <a:pPr>
              <a:buNone/>
            </a:pPr>
            <a:r>
              <a:rPr lang="en-US" sz="1600" b="1" dirty="0"/>
              <a:t>Contracture gait </a:t>
            </a:r>
            <a:r>
              <a:rPr lang="en-US" sz="1600" dirty="0"/>
              <a:t>:</a:t>
            </a:r>
          </a:p>
          <a:p>
            <a:r>
              <a:rPr lang="en-US" sz="1600" dirty="0"/>
              <a:t>Joints shows contracture after prolonged immobilization due to injury or pathology ,</a:t>
            </a:r>
            <a:r>
              <a:rPr lang="en-US" sz="1600" dirty="0" err="1"/>
              <a:t>hipflexion</a:t>
            </a:r>
            <a:r>
              <a:rPr lang="en-US" sz="1600" dirty="0"/>
              <a:t> contracture shows increased </a:t>
            </a:r>
            <a:r>
              <a:rPr lang="en-US" sz="1600" dirty="0" err="1"/>
              <a:t>lordosis</a:t>
            </a:r>
            <a:r>
              <a:rPr lang="en-US" sz="1600" dirty="0"/>
              <a:t> of lumbar spine and extension of trunk combined with knee flexion to get the foot on ground .with knee flexion contracture patients shows excessive ankle </a:t>
            </a:r>
            <a:r>
              <a:rPr lang="en-US" sz="1600" dirty="0" err="1"/>
              <a:t>dorsiflexion</a:t>
            </a:r>
            <a:r>
              <a:rPr lang="en-US" sz="1600" dirty="0"/>
              <a:t> .if ankle joint is stiff then there is hyperextension of knee with forward bending of trunk with hip flexion .</a:t>
            </a:r>
          </a:p>
          <a:p>
            <a:endParaRPr lang="en-US" sz="1600" dirty="0"/>
          </a:p>
          <a:p>
            <a:endParaRPr lang="en-US" sz="1600" dirty="0"/>
          </a:p>
          <a:p>
            <a:endParaRPr lang="en-US" sz="1600" dirty="0"/>
          </a:p>
          <a:p>
            <a:endParaRPr lang="en-US" sz="1600" dirty="0"/>
          </a:p>
          <a:p>
            <a:endParaRPr lang="en-US" sz="1600" dirty="0"/>
          </a:p>
          <a:p>
            <a:endParaRPr lang="en-IN"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a:buNone/>
            </a:pPr>
            <a:r>
              <a:rPr lang="en-US" sz="1600" b="1" dirty="0" err="1"/>
              <a:t>Equinus</a:t>
            </a:r>
            <a:r>
              <a:rPr lang="en-US" sz="1600" b="1" dirty="0"/>
              <a:t> gait </a:t>
            </a:r>
            <a:r>
              <a:rPr lang="en-US" sz="1600" dirty="0"/>
              <a:t>:</a:t>
            </a:r>
          </a:p>
          <a:p>
            <a:r>
              <a:rPr lang="en-US" sz="1600" dirty="0"/>
              <a:t>Club foot basically weight bearing is on lateral edge of </a:t>
            </a:r>
            <a:r>
              <a:rPr lang="en-US" sz="1600" dirty="0" err="1"/>
              <a:t>foot,depending</a:t>
            </a:r>
            <a:r>
              <a:rPr lang="en-US" sz="1600" dirty="0"/>
              <a:t> upon deformity and weight bearing on affected side is reduced ,limp is present ,pelvic and hip are externally rotated .</a:t>
            </a:r>
          </a:p>
          <a:p>
            <a:pPr>
              <a:buNone/>
            </a:pPr>
            <a:r>
              <a:rPr lang="en-US" sz="1600" b="1" dirty="0"/>
              <a:t>Gluteus </a:t>
            </a:r>
            <a:r>
              <a:rPr lang="en-US" sz="1600" b="1" dirty="0" err="1"/>
              <a:t>maximus</a:t>
            </a:r>
            <a:r>
              <a:rPr lang="en-US" sz="1600" dirty="0"/>
              <a:t>:</a:t>
            </a:r>
          </a:p>
          <a:p>
            <a:r>
              <a:rPr lang="en-US" sz="1600" dirty="0"/>
              <a:t>It is primary hip extensor  if it is weak the patient thrust the thorax </a:t>
            </a:r>
            <a:r>
              <a:rPr lang="en-US" sz="1600" dirty="0" err="1"/>
              <a:t>posteriorly</a:t>
            </a:r>
            <a:r>
              <a:rPr lang="en-US" sz="1600" dirty="0"/>
              <a:t> at initial contact to maintain hip in extension leads to backward lurch of the trunk.</a:t>
            </a:r>
          </a:p>
          <a:p>
            <a:pPr>
              <a:buNone/>
            </a:pPr>
            <a:r>
              <a:rPr lang="en-US" sz="1600" b="1" dirty="0"/>
              <a:t>Gluteus </a:t>
            </a:r>
            <a:r>
              <a:rPr lang="en-US" sz="1600" b="1" dirty="0" err="1"/>
              <a:t>medius</a:t>
            </a:r>
            <a:r>
              <a:rPr lang="en-US" sz="1600" b="1" dirty="0"/>
              <a:t> </a:t>
            </a:r>
            <a:r>
              <a:rPr lang="en-US" sz="1600" dirty="0"/>
              <a:t>:</a:t>
            </a:r>
          </a:p>
          <a:p>
            <a:r>
              <a:rPr lang="en-US" sz="1600" dirty="0"/>
              <a:t>If these muscles are weak leads to lost in stabilization effect  during stance phase .positive sign indicated </a:t>
            </a:r>
            <a:r>
              <a:rPr lang="en-US" sz="1600" dirty="0" err="1"/>
              <a:t>contralateral</a:t>
            </a:r>
            <a:r>
              <a:rPr lang="en-US" sz="1600" dirty="0"/>
              <a:t> pelvic drop because </a:t>
            </a:r>
            <a:r>
              <a:rPr lang="en-US" sz="1600" dirty="0" err="1"/>
              <a:t>ipsilateral</a:t>
            </a:r>
            <a:r>
              <a:rPr lang="en-US" sz="1600" dirty="0"/>
              <a:t> hip abductors do not stabilize if both sides are weak then called as wobbling gait .</a:t>
            </a:r>
          </a:p>
          <a:p>
            <a:pPr>
              <a:buNone/>
            </a:pPr>
            <a:r>
              <a:rPr lang="en-US" sz="1600" b="1" dirty="0"/>
              <a:t>Hemiplegic gait </a:t>
            </a:r>
            <a:r>
              <a:rPr lang="en-US" sz="1600" dirty="0"/>
              <a:t>:</a:t>
            </a:r>
          </a:p>
          <a:p>
            <a:r>
              <a:rPr lang="en-US" sz="1600" dirty="0"/>
              <a:t>It shows sewing of hemiplegic gait (circumduction).</a:t>
            </a:r>
          </a:p>
          <a:p>
            <a:pPr>
              <a:buNone/>
            </a:pPr>
            <a:r>
              <a:rPr lang="en-US" sz="1600" b="1" dirty="0" err="1"/>
              <a:t>Parkinsons</a:t>
            </a:r>
            <a:r>
              <a:rPr lang="en-US" sz="1600" b="1" dirty="0"/>
              <a:t> gait </a:t>
            </a:r>
            <a:r>
              <a:rPr lang="en-US" sz="1600" dirty="0"/>
              <a:t>:</a:t>
            </a:r>
          </a:p>
          <a:p>
            <a:r>
              <a:rPr lang="en-US" sz="1600" dirty="0"/>
              <a:t>The neck ,trunk and knees of these patients are flexed ,and shows shuffling or short rapids steps ,arms are stiff patient may walk fast and called as </a:t>
            </a:r>
            <a:r>
              <a:rPr lang="en-US" sz="1600" b="1" dirty="0" err="1"/>
              <a:t>fastination</a:t>
            </a:r>
            <a:r>
              <a:rPr lang="en-US" sz="1600" dirty="0"/>
              <a:t> .</a:t>
            </a:r>
          </a:p>
          <a:p>
            <a:pPr>
              <a:buNone/>
            </a:pPr>
            <a:r>
              <a:rPr lang="en-US" sz="1600" b="1" dirty="0"/>
              <a:t>Scissors gait :</a:t>
            </a:r>
          </a:p>
          <a:p>
            <a:r>
              <a:rPr lang="en-US" sz="1600" dirty="0"/>
              <a:t>It is seen in spastic paralysis of hip adductors leads to knees draws together and legs swung forward with great </a:t>
            </a:r>
            <a:r>
              <a:rPr lang="en-US" sz="1600" dirty="0" err="1"/>
              <a:t>difficulty.called</a:t>
            </a:r>
            <a:r>
              <a:rPr lang="en-US" sz="1600" dirty="0"/>
              <a:t> as </a:t>
            </a:r>
            <a:r>
              <a:rPr lang="en-US" sz="1600" b="1" dirty="0"/>
              <a:t>spastic gait  </a:t>
            </a:r>
          </a:p>
          <a:p>
            <a:endParaRPr lang="en-IN"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sz="1600" dirty="0"/>
              <a:t>Quadriceps avoidance gait :</a:t>
            </a:r>
          </a:p>
          <a:p>
            <a:r>
              <a:rPr lang="en-US" sz="1600" dirty="0"/>
              <a:t>If quadriceps muscle is weak or </a:t>
            </a:r>
            <a:r>
              <a:rPr lang="en-US" sz="1600" dirty="0" err="1"/>
              <a:t>injuried</a:t>
            </a:r>
            <a:r>
              <a:rPr lang="en-US" sz="1600" dirty="0"/>
              <a:t> (femoral nerve neuropathy ,reflex </a:t>
            </a:r>
            <a:r>
              <a:rPr lang="en-US" sz="1600" dirty="0" err="1"/>
              <a:t>inhibitation</a:t>
            </a:r>
            <a:r>
              <a:rPr lang="en-US" sz="1600" dirty="0"/>
              <a:t>)then patients compensates </a:t>
            </a:r>
            <a:r>
              <a:rPr lang="en-US" sz="1600" dirty="0" err="1"/>
              <a:t>intrunk</a:t>
            </a:r>
            <a:r>
              <a:rPr lang="en-US" sz="1600" dirty="0"/>
              <a:t> and </a:t>
            </a:r>
            <a:r>
              <a:rPr lang="en-US" sz="1600" dirty="0" err="1"/>
              <a:t>lowerlimb</a:t>
            </a:r>
            <a:r>
              <a:rPr lang="en-US" sz="1600" dirty="0"/>
              <a:t> .forward flexion of the trunk and strong ankle plantar flexion causes extension of knee. </a:t>
            </a:r>
          </a:p>
          <a:p>
            <a:r>
              <a:rPr lang="en-US" sz="1600" dirty="0"/>
              <a:t>Drop foot gait :</a:t>
            </a:r>
          </a:p>
          <a:p>
            <a:r>
              <a:rPr lang="en-US" sz="1600" dirty="0"/>
              <a:t>There is weakness or paralyzed  </a:t>
            </a:r>
            <a:r>
              <a:rPr lang="en-US" sz="1600" dirty="0" err="1"/>
              <a:t>dorsiflexors</a:t>
            </a:r>
            <a:r>
              <a:rPr lang="en-US" sz="1600" dirty="0"/>
              <a:t> resulting in drop foot .</a:t>
            </a:r>
            <a:r>
              <a:rPr lang="en-US" sz="1600" dirty="0" err="1"/>
              <a:t>toavoid</a:t>
            </a:r>
            <a:r>
              <a:rPr lang="en-US" sz="1600" dirty="0"/>
              <a:t> dragging of toes on ground patients lifts knee higher than normal .</a:t>
            </a:r>
          </a:p>
          <a:p>
            <a:pPr>
              <a:buNone/>
            </a:pPr>
            <a:endParaRPr lang="en-IN"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UU0Az.gif"/>
          <p:cNvPicPr>
            <a:picLocks noGrp="1" noChangeAspect="1"/>
          </p:cNvPicPr>
          <p:nvPr>
            <p:ph idx="1"/>
          </p:nvPr>
        </p:nvPicPr>
        <p:blipFill>
          <a:blip r:embed="rId2"/>
          <a:stretch>
            <a:fillRect/>
          </a:stretch>
        </p:blipFill>
        <p:spPr>
          <a:xfrm>
            <a:off x="762000" y="304800"/>
            <a:ext cx="7772400" cy="58674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121" name="Picture 1" descr="C:\Users\admin\Desktop\70b13ad6987ebc7ac233fb6b0b71ea02.jpg"/>
          <p:cNvPicPr>
            <a:picLocks noGrp="1" noChangeAspect="1" noChangeArrowheads="1"/>
          </p:cNvPicPr>
          <p:nvPr>
            <p:ph idx="1"/>
          </p:nvPr>
        </p:nvPicPr>
        <p:blipFill>
          <a:blip r:embed="rId2"/>
          <a:srcRect/>
          <a:stretch>
            <a:fillRect/>
          </a:stretch>
        </p:blipFill>
        <p:spPr bwMode="auto">
          <a:xfrm>
            <a:off x="609600" y="381000"/>
            <a:ext cx="8153399" cy="61722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Quadriceps weakness gait </a:t>
            </a:r>
            <a:endParaRPr lang="en-IN" dirty="0"/>
          </a:p>
        </p:txBody>
      </p:sp>
      <p:pic>
        <p:nvPicPr>
          <p:cNvPr id="4097" name="Picture 1" descr="C:\Users\admin\Desktop\_33bcdf99_15828c20e35__8000_00000015.png"/>
          <p:cNvPicPr>
            <a:picLocks noGrp="1" noChangeAspect="1" noChangeArrowheads="1"/>
          </p:cNvPicPr>
          <p:nvPr>
            <p:ph idx="1"/>
          </p:nvPr>
        </p:nvPicPr>
        <p:blipFill>
          <a:blip r:embed="rId2"/>
          <a:srcRect/>
          <a:stretch>
            <a:fillRect/>
          </a:stretch>
        </p:blipFill>
        <p:spPr bwMode="auto">
          <a:xfrm>
            <a:off x="2467427" y="1600200"/>
            <a:ext cx="4209146" cy="452596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Equinus</a:t>
            </a:r>
            <a:r>
              <a:rPr lang="en-US" dirty="0"/>
              <a:t> gait </a:t>
            </a:r>
            <a:endParaRPr lang="en-IN" dirty="0"/>
          </a:p>
        </p:txBody>
      </p:sp>
      <p:pic>
        <p:nvPicPr>
          <p:cNvPr id="3073" name="Picture 1" descr="C:\Users\admin\Desktop\download (2).jpg"/>
          <p:cNvPicPr>
            <a:picLocks noGrp="1" noChangeAspect="1" noChangeArrowheads="1"/>
          </p:cNvPicPr>
          <p:nvPr>
            <p:ph idx="1"/>
          </p:nvPr>
        </p:nvPicPr>
        <p:blipFill>
          <a:blip r:embed="rId2"/>
          <a:srcRect/>
          <a:stretch>
            <a:fillRect/>
          </a:stretch>
        </p:blipFill>
        <p:spPr bwMode="auto">
          <a:xfrm>
            <a:off x="1524000" y="1600200"/>
            <a:ext cx="6553200" cy="43434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653</Words>
  <Application>Microsoft Office PowerPoint</Application>
  <PresentationFormat>On-screen Show (4:3)</PresentationFormat>
  <Paragraphs>59</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Times New Roman</vt:lpstr>
      <vt:lpstr>Office Theme</vt:lpstr>
      <vt:lpstr>Gait Deviations </vt:lpstr>
      <vt:lpstr> Abnormal gait</vt:lpstr>
      <vt:lpstr>PowerPoint Presentation</vt:lpstr>
      <vt:lpstr>PowerPoint Presentation</vt:lpstr>
      <vt:lpstr>PowerPoint Presentation</vt:lpstr>
      <vt:lpstr>PowerPoint Presentation</vt:lpstr>
      <vt:lpstr>PowerPoint Presentation</vt:lpstr>
      <vt:lpstr>Quadriceps weakness gait </vt:lpstr>
      <vt:lpstr>Equinus gait </vt:lpstr>
      <vt:lpstr>Gluteus Medius weakness gait </vt:lpstr>
      <vt:lpstr>Parkinson's gait </vt:lpstr>
      <vt:lpstr>Hemiplegic gait </vt:lpstr>
      <vt:lpstr>Contracture gait </vt:lpstr>
      <vt:lpstr>Gluteus maximus gait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Gait Deviations </dc:title>
  <dc:creator>admin</dc:creator>
  <cp:lastModifiedBy>prachidorlikar0510@gmail.com</cp:lastModifiedBy>
  <cp:revision>12</cp:revision>
  <dcterms:created xsi:type="dcterms:W3CDTF">2006-08-16T00:00:00Z</dcterms:created>
  <dcterms:modified xsi:type="dcterms:W3CDTF">2024-06-18T14:48:34Z</dcterms:modified>
</cp:coreProperties>
</file>